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B2BE1-F121-47F8-89CB-D502E87770DF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A17BF-3729-489C-9627-82256EB694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687C170-6194-4CEF-99B4-8EDD0E9E8B2F}" type="datetime1">
              <a:rPr lang="en-US" smtClean="0"/>
              <a:t>5/11/2020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23854A3-D4A5-4291-92E5-BED24C33BEE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2EB3E0-B7ED-4BE7-80DD-069143796389}" type="datetime1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854A3-D4A5-4291-92E5-BED24C33BE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93D474-0554-44FA-BA1D-E9026BE36B68}" type="datetime1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854A3-D4A5-4291-92E5-BED24C33BE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77571-E38B-4227-A936-EF0889B1B72B}" type="datetime1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854A3-D4A5-4291-92E5-BED24C33BE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CF6C2DE-053C-43BD-B7FB-A7C9619B186C}" type="datetime1">
              <a:rPr lang="en-US" smtClean="0"/>
              <a:t>5/11/2020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23854A3-D4A5-4291-92E5-BED24C33BE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1CFEC7-479A-4C1D-B29B-D8E8EB5C9B10}" type="datetime1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23854A3-D4A5-4291-92E5-BED24C33BE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E5F355-27BD-47C3-B8FD-5C68D17BD461}" type="datetime1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23854A3-D4A5-4291-92E5-BED24C33BE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B0C6B-24B6-4C1B-9476-46E7730EF8E8}" type="datetime1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854A3-D4A5-4291-92E5-BED24C33BEE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129CC7-D7E8-4CA9-9BAC-0E7BEFC2744B}" type="datetime1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3854A3-D4A5-4291-92E5-BED24C33BE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CA19D64-B198-4DC3-80BC-D74624EBCC8B}" type="datetime1">
              <a:rPr lang="en-US" smtClean="0"/>
              <a:t>5/11/2020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23854A3-D4A5-4291-92E5-BED24C33BEE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E202968-CC41-4947-9FCC-399EEA6ABD88}" type="datetime1">
              <a:rPr lang="en-US" smtClean="0"/>
              <a:t>5/11/2020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23854A3-D4A5-4291-92E5-BED24C33BE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7625B83-52CC-43C3-AC66-6EAE2110A7D7}" type="datetime1">
              <a:rPr lang="en-US" smtClean="0"/>
              <a:t>5/11/2020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23854A3-D4A5-4291-92E5-BED24C33BEE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sr-Cyrl-RS" dirty="0" smtClean="0">
                <a:solidFill>
                  <a:srgbClr val="C0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Површина осенчених фигура</a:t>
            </a:r>
            <a:br>
              <a:rPr lang="sr-Cyrl-RS" dirty="0" smtClean="0">
                <a:solidFill>
                  <a:srgbClr val="C0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</a:br>
            <a:r>
              <a:rPr lang="sr-Cyrl-RS" dirty="0" smtClean="0">
                <a:solidFill>
                  <a:srgbClr val="C0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- утврђивање -</a:t>
            </a:r>
            <a:endParaRPr lang="en-US" dirty="0">
              <a:solidFill>
                <a:srgbClr val="C0000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1736" y="3000372"/>
            <a:ext cx="3407454" cy="139541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r-Cyrl-RS" dirty="0" smtClean="0">
                <a:solidFill>
                  <a:srgbClr val="002060"/>
                </a:solidFill>
              </a:rPr>
              <a:t>  </a:t>
            </a:r>
            <a:r>
              <a:rPr lang="sr-Cyrl-RS" dirty="0" smtClean="0">
                <a:solidFill>
                  <a:srgbClr val="00206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12.05.2020.</a:t>
            </a:r>
          </a:p>
          <a:p>
            <a:pPr algn="ctr"/>
            <a:r>
              <a:rPr lang="sr-Cyrl-RS" dirty="0" smtClean="0">
                <a:solidFill>
                  <a:srgbClr val="00206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 7. разред</a:t>
            </a:r>
            <a:endParaRPr lang="en-US" dirty="0">
              <a:solidFill>
                <a:srgbClr val="002060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428596" y="3786190"/>
            <a:ext cx="1714512" cy="2000264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6643702" y="3071810"/>
            <a:ext cx="1714512" cy="2000264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2357422" y="5072074"/>
            <a:ext cx="928694" cy="1000132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4143372" y="5500702"/>
            <a:ext cx="928694" cy="1000132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5643570" y="4643446"/>
            <a:ext cx="928694" cy="1000132"/>
          </a:xfrm>
          <a:prstGeom prst="flowChartConnector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5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85728"/>
            <a:ext cx="8429684" cy="628654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      Драги седмаци</a:t>
            </a:r>
            <a:r>
              <a:rPr lang="sr-Cyrl-RS" dirty="0" smtClean="0"/>
              <a:t>,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      </a:t>
            </a:r>
            <a:r>
              <a:rPr lang="sr-Cyrl-RS" dirty="0" smtClean="0"/>
              <a:t> На </a:t>
            </a:r>
            <a:r>
              <a:rPr lang="sr-Cyrl-RS" dirty="0" smtClean="0"/>
              <a:t>данашњем часу утврдићемо градиво</a:t>
            </a:r>
          </a:p>
          <a:p>
            <a:pPr>
              <a:buNone/>
            </a:pPr>
            <a:r>
              <a:rPr lang="sr-Cyrl-RS" dirty="0" smtClean="0"/>
              <a:t> које смо радили у претходном периоду.</a:t>
            </a:r>
          </a:p>
          <a:p>
            <a:pPr>
              <a:buNone/>
            </a:pPr>
            <a:r>
              <a:rPr lang="sr-Cyrl-RS" dirty="0" smtClean="0"/>
              <a:t>       Пред вама су задаци за вежбање, кроз </a:t>
            </a:r>
          </a:p>
          <a:p>
            <a:pPr>
              <a:buNone/>
            </a:pPr>
            <a:r>
              <a:rPr lang="sr-Cyrl-RS" dirty="0" smtClean="0"/>
              <a:t>које ћете поновити </a:t>
            </a:r>
            <a:r>
              <a:rPr lang="sr-Cyrl-RS" i="1" u="sng" dirty="0" smtClean="0">
                <a:solidFill>
                  <a:srgbClr val="002060"/>
                </a:solidFill>
              </a:rPr>
              <a:t>израчунавање обима и </a:t>
            </a:r>
          </a:p>
          <a:p>
            <a:pPr>
              <a:buNone/>
            </a:pPr>
            <a:r>
              <a:rPr lang="sr-Cyrl-RS" i="1" u="sng" dirty="0" smtClean="0">
                <a:solidFill>
                  <a:srgbClr val="002060"/>
                </a:solidFill>
              </a:rPr>
              <a:t>површине круга и његових делова.</a:t>
            </a:r>
          </a:p>
          <a:p>
            <a:pPr>
              <a:buNone/>
            </a:pPr>
            <a:r>
              <a:rPr lang="sr-Cyrl-RS" dirty="0" smtClean="0"/>
              <a:t>        Решења </a:t>
            </a:r>
            <a:r>
              <a:rPr lang="sr-Cyrl-RS" dirty="0" smtClean="0"/>
              <a:t>ових задатака налазе се на </a:t>
            </a:r>
          </a:p>
          <a:p>
            <a:pPr>
              <a:buNone/>
            </a:pPr>
            <a:r>
              <a:rPr lang="sr-Cyrl-RS" dirty="0" smtClean="0"/>
              <a:t>последњем слајду. Радтите полако, без</a:t>
            </a:r>
          </a:p>
          <a:p>
            <a:pPr>
              <a:buNone/>
            </a:pPr>
            <a:r>
              <a:rPr lang="sr-Cyrl-RS" dirty="0" smtClean="0"/>
              <a:t>журбе јер ове задатке не треба да шаљете</a:t>
            </a:r>
          </a:p>
          <a:p>
            <a:pPr>
              <a:buNone/>
            </a:pPr>
            <a:r>
              <a:rPr lang="sr-Cyrl-RS" dirty="0" smtClean="0"/>
              <a:t>као </a:t>
            </a:r>
            <a:r>
              <a:rPr lang="sr-Cyrl-RS" dirty="0" smtClean="0"/>
              <a:t>одговор.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hevron 3"/>
          <p:cNvSpPr/>
          <p:nvPr/>
        </p:nvSpPr>
        <p:spPr>
          <a:xfrm>
            <a:off x="428596" y="500042"/>
            <a:ext cx="642942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428596" y="3929066"/>
            <a:ext cx="642942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428596" y="2428868"/>
            <a:ext cx="642942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428596" y="1428736"/>
            <a:ext cx="642942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072066" y="5786454"/>
            <a:ext cx="2143140" cy="28575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857884" y="6000768"/>
            <a:ext cx="2143140" cy="285752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6429388" y="6215082"/>
            <a:ext cx="2143140" cy="285752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54A3-D4A5-4291-92E5-BED24C33BEEA}" type="slidenum">
              <a:rPr lang="en-US" smtClean="0"/>
              <a:t>2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642910" y="6143644"/>
            <a:ext cx="4212264" cy="274320"/>
          </a:xfrm>
        </p:spPr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VII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15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329642" cy="621510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sr-Cyrl-RS" i="1" dirty="0" smtClean="0">
                <a:solidFill>
                  <a:srgbClr val="002060"/>
                </a:solidFill>
              </a:rPr>
              <a:t>  ≈  </a:t>
            </a:r>
            <a:r>
              <a:rPr lang="sr-Cyrl-RS" i="1" u="sng" dirty="0" smtClean="0">
                <a:solidFill>
                  <a:srgbClr val="002060"/>
                </a:solidFill>
              </a:rPr>
              <a:t>Задаци за вежбање</a:t>
            </a:r>
            <a:r>
              <a:rPr lang="sr-Cyrl-RS" i="1" dirty="0" smtClean="0">
                <a:solidFill>
                  <a:srgbClr val="002060"/>
                </a:solidFill>
              </a:rPr>
              <a:t>  ≈</a:t>
            </a:r>
          </a:p>
          <a:p>
            <a:pPr>
              <a:buNone/>
            </a:pPr>
            <a:r>
              <a:rPr lang="sr-Cyrl-RS" i="1" dirty="0" smtClean="0">
                <a:solidFill>
                  <a:srgbClr val="002060"/>
                </a:solidFill>
              </a:rPr>
              <a:t>     </a:t>
            </a:r>
            <a:r>
              <a:rPr lang="sr-Cyrl-RS" b="1" dirty="0" smtClean="0">
                <a:solidFill>
                  <a:srgbClr val="002060"/>
                </a:solidFill>
              </a:rPr>
              <a:t>1.</a:t>
            </a:r>
            <a:r>
              <a:rPr lang="sr-Cyrl-RS" dirty="0" smtClean="0">
                <a:solidFill>
                  <a:srgbClr val="002060"/>
                </a:solidFill>
              </a:rPr>
              <a:t> </a:t>
            </a:r>
            <a:r>
              <a:rPr lang="sr-Cyrl-RS" dirty="0" smtClean="0">
                <a:solidFill>
                  <a:schemeClr val="tx1"/>
                </a:solidFill>
              </a:rPr>
              <a:t>П</a:t>
            </a:r>
            <a:r>
              <a:rPr lang="sr-Latn-RS" dirty="0" smtClean="0">
                <a:solidFill>
                  <a:schemeClr val="tx1"/>
                </a:solidFill>
              </a:rPr>
              <a:t>o</a:t>
            </a:r>
            <a:r>
              <a:rPr lang="sr-Cyrl-RS" dirty="0" smtClean="0">
                <a:solidFill>
                  <a:schemeClr val="tx1"/>
                </a:solidFill>
              </a:rPr>
              <a:t>вршина кружног прстена је 48</a:t>
            </a:r>
            <a:r>
              <a:rPr lang="el-GR" dirty="0" smtClean="0">
                <a:solidFill>
                  <a:schemeClr val="tx1"/>
                </a:solidFill>
              </a:rPr>
              <a:t>π</a:t>
            </a:r>
            <a:r>
              <a:rPr lang="sr-Cyrl-RS" dirty="0" smtClean="0">
                <a:solidFill>
                  <a:schemeClr val="tx1"/>
                </a:solidFill>
              </a:rPr>
              <a:t> </a:t>
            </a:r>
            <a:r>
              <a:rPr lang="sr-Latn-RS" dirty="0" smtClean="0">
                <a:solidFill>
                  <a:schemeClr val="tx1"/>
                </a:solidFill>
              </a:rPr>
              <a:t>cm².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Ако је полупречник мањег круга кружног 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прстена 4 </a:t>
            </a:r>
            <a:r>
              <a:rPr lang="sr-Latn-RS" dirty="0" smtClean="0">
                <a:solidFill>
                  <a:schemeClr val="tx1"/>
                </a:solidFill>
              </a:rPr>
              <a:t>cm</a:t>
            </a:r>
            <a:r>
              <a:rPr lang="sr-Cyrl-RS" dirty="0" smtClean="0">
                <a:solidFill>
                  <a:schemeClr val="tx1"/>
                </a:solidFill>
              </a:rPr>
              <a:t>, израчунај обим и површину 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већег круга.</a:t>
            </a:r>
          </a:p>
          <a:p>
            <a:pPr>
              <a:buNone/>
            </a:pPr>
            <a:endParaRPr lang="sr-Cyrl-R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     </a:t>
            </a:r>
            <a:r>
              <a:rPr lang="sr-Cyrl-RS" b="1" dirty="0" smtClean="0">
                <a:solidFill>
                  <a:srgbClr val="002060"/>
                </a:solidFill>
              </a:rPr>
              <a:t>2. </a:t>
            </a:r>
            <a:r>
              <a:rPr lang="sr-Cyrl-RS" dirty="0" smtClean="0">
                <a:solidFill>
                  <a:schemeClr val="tx1"/>
                </a:solidFill>
              </a:rPr>
              <a:t>Пречник саобраћајног знака је 80</a:t>
            </a:r>
            <a:r>
              <a:rPr lang="sr-Latn-RS" dirty="0" smtClean="0">
                <a:solidFill>
                  <a:schemeClr val="tx1"/>
                </a:solidFill>
              </a:rPr>
              <a:t>cm</a:t>
            </a:r>
            <a:r>
              <a:rPr lang="sr-Cyrl-RS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Овај знак је оивичен црвеном бојом ширине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5 </a:t>
            </a:r>
            <a:r>
              <a:rPr lang="sr-Latn-RS" dirty="0" smtClean="0">
                <a:solidFill>
                  <a:schemeClr val="tx1"/>
                </a:solidFill>
              </a:rPr>
              <a:t>cm</a:t>
            </a:r>
            <a:r>
              <a:rPr lang="sr-Cyrl-RS" dirty="0" smtClean="0">
                <a:solidFill>
                  <a:schemeClr val="tx1"/>
                </a:solidFill>
              </a:rPr>
              <a:t>. Израчунај површину коју заузима 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црвена боја на знаку.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143504" y="5715016"/>
            <a:ext cx="2143140" cy="28575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6429388" y="6143644"/>
            <a:ext cx="2143140" cy="285752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786446" y="5929330"/>
            <a:ext cx="2143140" cy="285752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54A3-D4A5-4291-92E5-BED24C33BEEA}" type="slidenum">
              <a:rPr lang="en-US" smtClean="0"/>
              <a:t>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2910" y="6072206"/>
            <a:ext cx="4212264" cy="274320"/>
          </a:xfrm>
        </p:spPr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VII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15000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614366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 </a:t>
            </a:r>
            <a:r>
              <a:rPr lang="sr-Cyrl-RS" b="1" dirty="0" smtClean="0">
                <a:solidFill>
                  <a:srgbClr val="002060"/>
                </a:solidFill>
              </a:rPr>
              <a:t>3. </a:t>
            </a:r>
            <a:r>
              <a:rPr lang="sr-Cyrl-RS" dirty="0" smtClean="0"/>
              <a:t>Површина кружног прстена који </a:t>
            </a:r>
          </a:p>
          <a:p>
            <a:pPr>
              <a:buNone/>
            </a:pPr>
            <a:r>
              <a:rPr lang="sr-Cyrl-RS" dirty="0" smtClean="0"/>
              <a:t>формирају описани и уписани круг </a:t>
            </a:r>
          </a:p>
          <a:p>
            <a:pPr>
              <a:buNone/>
            </a:pPr>
            <a:r>
              <a:rPr lang="sr-Cyrl-RS" dirty="0" smtClean="0"/>
              <a:t>ј</a:t>
            </a:r>
            <a:r>
              <a:rPr lang="sr-Cyrl-RS" dirty="0" smtClean="0"/>
              <a:t>еднакостраничног троугла је </a:t>
            </a:r>
            <a:r>
              <a:rPr lang="el-GR" dirty="0" smtClean="0"/>
              <a:t>π</a:t>
            </a:r>
            <a:r>
              <a:rPr lang="sr-Cyrl-RS" dirty="0" smtClean="0"/>
              <a:t> </a:t>
            </a:r>
            <a:r>
              <a:rPr lang="sr-Latn-RS" dirty="0" smtClean="0">
                <a:solidFill>
                  <a:schemeClr val="tx1"/>
                </a:solidFill>
              </a:rPr>
              <a:t>cm²</a:t>
            </a:r>
            <a:r>
              <a:rPr lang="sr-Cyrl-RS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Израчунај површину тог троугла.</a:t>
            </a:r>
          </a:p>
          <a:p>
            <a:pPr>
              <a:buNone/>
            </a:pPr>
            <a:endParaRPr lang="sr-Cyrl-R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   </a:t>
            </a:r>
            <a:r>
              <a:rPr lang="sr-Cyrl-RS" b="1" dirty="0" smtClean="0">
                <a:solidFill>
                  <a:srgbClr val="002060"/>
                </a:solidFill>
              </a:rPr>
              <a:t>4. </a:t>
            </a:r>
            <a:r>
              <a:rPr lang="sr-Cyrl-RS" dirty="0" smtClean="0">
                <a:solidFill>
                  <a:schemeClr val="tx1"/>
                </a:solidFill>
              </a:rPr>
              <a:t>Израчунај обим и површину осенчених 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фигура са слике ако су назначени троуглови 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једнакостранични и имају страницу дужине 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6 </a:t>
            </a:r>
            <a:r>
              <a:rPr lang="sr-Latn-RS" dirty="0" smtClean="0">
                <a:solidFill>
                  <a:schemeClr val="tx1"/>
                </a:solidFill>
              </a:rPr>
              <a:t>cm</a:t>
            </a:r>
            <a:r>
              <a:rPr lang="sr-Cyrl-RS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r>
              <a:rPr lang="sr-Cyrl-RS" b="1" dirty="0" smtClean="0">
                <a:solidFill>
                  <a:srgbClr val="C00000"/>
                </a:solidFill>
              </a:rPr>
              <a:t> </a:t>
            </a:r>
            <a:r>
              <a:rPr lang="sr-Cyrl-RS" b="1" dirty="0" smtClean="0">
                <a:solidFill>
                  <a:srgbClr val="C00000"/>
                </a:solidFill>
              </a:rPr>
              <a:t>          а)</a:t>
            </a:r>
            <a:r>
              <a:rPr lang="sr-Cyrl-RS" dirty="0" smtClean="0">
                <a:solidFill>
                  <a:schemeClr val="tx1"/>
                </a:solidFill>
              </a:rPr>
              <a:t>                          </a:t>
            </a:r>
            <a:r>
              <a:rPr lang="sr-Cyrl-RS" b="1" dirty="0" smtClean="0">
                <a:solidFill>
                  <a:srgbClr val="C00000"/>
                </a:solidFill>
              </a:rPr>
              <a:t>б)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Picture 3" descr="7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4286256"/>
            <a:ext cx="1857388" cy="1994972"/>
          </a:xfrm>
          <a:prstGeom prst="rect">
            <a:avLst/>
          </a:prstGeom>
        </p:spPr>
      </p:pic>
      <p:pic>
        <p:nvPicPr>
          <p:cNvPr id="5" name="Picture 4" descr="7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4286256"/>
            <a:ext cx="1857388" cy="197722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6643702" y="5572140"/>
            <a:ext cx="1643074" cy="28575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7143768" y="5786454"/>
            <a:ext cx="1500198" cy="214314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7643834" y="6000768"/>
            <a:ext cx="1143008" cy="214314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54A3-D4A5-4291-92E5-BED24C33BEEA}" type="slidenum">
              <a:rPr lang="en-US" smtClean="0"/>
              <a:t>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VII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15000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401080" cy="621510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                   </a:t>
            </a:r>
            <a:r>
              <a:rPr lang="sr-Cyrl-RS" dirty="0" smtClean="0">
                <a:solidFill>
                  <a:srgbClr val="002060"/>
                </a:solidFill>
              </a:rPr>
              <a:t>≈</a:t>
            </a:r>
            <a:r>
              <a:rPr lang="sr-Cyrl-RS" dirty="0" smtClean="0"/>
              <a:t> </a:t>
            </a:r>
            <a:r>
              <a:rPr lang="sr-Cyrl-RS" i="1" u="sng" dirty="0" smtClean="0">
                <a:solidFill>
                  <a:srgbClr val="002060"/>
                </a:solidFill>
              </a:rPr>
              <a:t>Решења задатака </a:t>
            </a:r>
            <a:r>
              <a:rPr lang="sr-Cyrl-RS" dirty="0" smtClean="0">
                <a:solidFill>
                  <a:srgbClr val="002060"/>
                </a:solidFill>
              </a:rPr>
              <a:t>≈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    </a:t>
            </a:r>
            <a:r>
              <a:rPr lang="sr-Cyrl-RS" b="1" dirty="0" smtClean="0">
                <a:solidFill>
                  <a:srgbClr val="C00000"/>
                </a:solidFill>
              </a:rPr>
              <a:t>1.</a:t>
            </a:r>
            <a:r>
              <a:rPr lang="sr-Cyrl-RS" dirty="0" smtClean="0"/>
              <a:t>  О = 16</a:t>
            </a:r>
            <a:r>
              <a:rPr lang="el-GR" dirty="0" smtClean="0"/>
              <a:t>π</a:t>
            </a:r>
            <a:r>
              <a:rPr lang="sr-Latn-RS" dirty="0" smtClean="0"/>
              <a:t> cm,  P = 64</a:t>
            </a:r>
            <a:r>
              <a:rPr lang="el-GR" dirty="0" smtClean="0"/>
              <a:t>π</a:t>
            </a:r>
            <a:r>
              <a:rPr lang="sr-Latn-RS" dirty="0" smtClean="0"/>
              <a:t> cm²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    </a:t>
            </a:r>
            <a:r>
              <a:rPr lang="sr-Latn-RS" b="1" dirty="0" smtClean="0">
                <a:solidFill>
                  <a:srgbClr val="C00000"/>
                </a:solidFill>
              </a:rPr>
              <a:t>2.</a:t>
            </a:r>
            <a:r>
              <a:rPr lang="sr-Latn-RS" dirty="0" smtClean="0"/>
              <a:t> P = 375</a:t>
            </a:r>
            <a:r>
              <a:rPr lang="el-GR" dirty="0" smtClean="0"/>
              <a:t>π</a:t>
            </a:r>
            <a:r>
              <a:rPr lang="sr-Latn-RS" dirty="0" smtClean="0"/>
              <a:t> cm²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    </a:t>
            </a:r>
            <a:r>
              <a:rPr lang="sr-Latn-RS" b="1" dirty="0" smtClean="0">
                <a:solidFill>
                  <a:srgbClr val="C00000"/>
                </a:solidFill>
              </a:rPr>
              <a:t>3. </a:t>
            </a:r>
            <a:r>
              <a:rPr lang="sr-Latn-RS" dirty="0" smtClean="0"/>
              <a:t>√3</a:t>
            </a:r>
            <a:r>
              <a:rPr lang="sr-Latn-RS" dirty="0" smtClean="0"/>
              <a:t> </a:t>
            </a:r>
            <a:r>
              <a:rPr lang="sr-Latn-RS" dirty="0" smtClean="0"/>
              <a:t>cm²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    </a:t>
            </a:r>
          </a:p>
          <a:p>
            <a:pPr>
              <a:buNone/>
            </a:pPr>
            <a:r>
              <a:rPr lang="sr-Latn-RS" dirty="0" smtClean="0"/>
              <a:t> </a:t>
            </a:r>
            <a:r>
              <a:rPr lang="sr-Latn-RS" dirty="0" smtClean="0"/>
              <a:t>   </a:t>
            </a:r>
            <a:r>
              <a:rPr lang="sr-Latn-RS" b="1" dirty="0" smtClean="0">
                <a:solidFill>
                  <a:srgbClr val="C00000"/>
                </a:solidFill>
              </a:rPr>
              <a:t>4.</a:t>
            </a:r>
            <a:r>
              <a:rPr lang="sr-Latn-RS" dirty="0" smtClean="0"/>
              <a:t>  </a:t>
            </a:r>
            <a:endParaRPr lang="en-US" dirty="0"/>
          </a:p>
        </p:txBody>
      </p:sp>
      <p:pic>
        <p:nvPicPr>
          <p:cNvPr id="5" name="Picture 4" descr="7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4071942"/>
            <a:ext cx="4612409" cy="1928826"/>
          </a:xfrm>
          <a:prstGeom prst="rect">
            <a:avLst/>
          </a:prstGeom>
        </p:spPr>
      </p:pic>
      <p:sp>
        <p:nvSpPr>
          <p:cNvPr id="6" name="Cloud Callout 5"/>
          <p:cNvSpPr/>
          <p:nvPr/>
        </p:nvSpPr>
        <p:spPr>
          <a:xfrm>
            <a:off x="6429388" y="4286256"/>
            <a:ext cx="2286016" cy="1857388"/>
          </a:xfrm>
          <a:prstGeom prst="cloudCallout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i="1" dirty="0" smtClean="0">
                <a:solidFill>
                  <a:srgbClr val="002060"/>
                </a:solidFill>
              </a:rPr>
              <a:t>Срдачан поздрав,</a:t>
            </a:r>
          </a:p>
          <a:p>
            <a:pPr algn="ctr"/>
            <a:r>
              <a:rPr lang="sr-Cyrl-RS" i="1" dirty="0" smtClean="0">
                <a:solidFill>
                  <a:srgbClr val="002060"/>
                </a:solidFill>
              </a:rPr>
              <a:t>наставница Марија Јермеић</a:t>
            </a:r>
            <a:endParaRPr lang="en-US" i="1" dirty="0">
              <a:solidFill>
                <a:srgbClr val="002060"/>
              </a:solidFill>
            </a:endParaRPr>
          </a:p>
        </p:txBody>
      </p:sp>
      <p:pic>
        <p:nvPicPr>
          <p:cNvPr id="7" name="Picture 6" descr="m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56041">
            <a:off x="5394723" y="2172533"/>
            <a:ext cx="3292593" cy="16988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54A3-D4A5-4291-92E5-BED24C33BEEA}" type="slidenum">
              <a:rPr lang="en-US" smtClean="0"/>
              <a:t>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071538" y="6215082"/>
            <a:ext cx="4212264" cy="274320"/>
          </a:xfrm>
        </p:spPr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VII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15000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43</TotalTime>
  <Words>253</Words>
  <Application>Microsoft Office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Foundry</vt:lpstr>
      <vt:lpstr>Површина осенчених фигура - утврђивање -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Површина осенчених фигура - утврђивање -</dc:title>
  <dc:creator>Marija</dc:creator>
  <cp:lastModifiedBy>Marija</cp:lastModifiedBy>
  <cp:revision>5</cp:revision>
  <dcterms:created xsi:type="dcterms:W3CDTF">2020-05-11T20:20:09Z</dcterms:created>
  <dcterms:modified xsi:type="dcterms:W3CDTF">2020-05-11T21:03:10Z</dcterms:modified>
</cp:coreProperties>
</file>